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3943" autoAdjust="0"/>
  </p:normalViewPr>
  <p:slideViewPr>
    <p:cSldViewPr snapToGrid="0">
      <p:cViewPr>
        <p:scale>
          <a:sx n="81" d="100"/>
          <a:sy n="81" d="100"/>
        </p:scale>
        <p:origin x="-30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ECF4C-8CA0-4825-8B62-68C1AF83E5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D37C-A44F-40E3-BDD7-735D7839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8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26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89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2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1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19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6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D37C-A44F-40E3-BDD7-735D783923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32BC62-B188-4A65-9872-6074A042D28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732DD1-2949-4BF7-A833-450111607C9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107" y="700332"/>
            <a:ext cx="9859107" cy="2387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Towards </a:t>
            </a:r>
            <a:r>
              <a:rPr lang="en-US" sz="3200" dirty="0" smtClean="0"/>
              <a:t>Evidence </a:t>
            </a:r>
            <a:r>
              <a:rPr lang="en-US" sz="3200" dirty="0"/>
              <a:t>Based Policy in the Sphere of Families and </a:t>
            </a:r>
            <a:r>
              <a:rPr lang="en-US" sz="3200" dirty="0" smtClean="0"/>
              <a:t>Children in Bulgaria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26" y="3526464"/>
            <a:ext cx="987552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Professor Tatyana </a:t>
            </a:r>
            <a:r>
              <a:rPr lang="en-US" i="1" dirty="0" err="1"/>
              <a:t>Kotzeva</a:t>
            </a:r>
            <a:r>
              <a:rPr lang="en-US" i="1" dirty="0"/>
              <a:t>, </a:t>
            </a:r>
            <a:r>
              <a:rPr lang="en-US" i="1" dirty="0" smtClean="0"/>
              <a:t>PhD </a:t>
            </a:r>
          </a:p>
          <a:p>
            <a:pPr algn="ctr"/>
            <a:r>
              <a:rPr lang="en-US" i="1" dirty="0" smtClean="0"/>
              <a:t>Associate </a:t>
            </a:r>
            <a:r>
              <a:rPr lang="en-US" i="1" dirty="0"/>
              <a:t>Prof. </a:t>
            </a:r>
            <a:r>
              <a:rPr lang="en-US" i="1" dirty="0" err="1"/>
              <a:t>Elitsa</a:t>
            </a:r>
            <a:r>
              <a:rPr lang="en-US" i="1" dirty="0"/>
              <a:t> </a:t>
            </a:r>
            <a:r>
              <a:rPr lang="en-US" i="1" dirty="0" err="1"/>
              <a:t>Dimitrova</a:t>
            </a:r>
            <a:r>
              <a:rPr lang="en-US" i="1" dirty="0"/>
              <a:t>, PhD </a:t>
            </a:r>
            <a:endParaRPr lang="en-US" i="1" dirty="0" smtClean="0"/>
          </a:p>
          <a:p>
            <a:pPr algn="ctr"/>
            <a:r>
              <a:rPr lang="en-US" i="1" dirty="0" smtClean="0"/>
              <a:t>Institute </a:t>
            </a:r>
            <a:r>
              <a:rPr lang="en-US" i="1" dirty="0"/>
              <a:t>of Population and Human Studies at the Bulgarian Academy of Science 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 descr="IPHS logo 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923" y="0"/>
            <a:ext cx="1498443" cy="1148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35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560" y="98792"/>
            <a:ext cx="999744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Which policy measures could influence your decision to have (another) child? – up to 5 responses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954" y="1286235"/>
            <a:ext cx="8042031" cy="5347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3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944" y="0"/>
            <a:ext cx="999744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In your opinion, which services should the state guarantee for families and children</a:t>
            </a:r>
            <a:r>
              <a:rPr lang="bg-BG" sz="3400" dirty="0"/>
              <a:t>? – </a:t>
            </a:r>
            <a:r>
              <a:rPr lang="en-US" sz="3400" dirty="0"/>
              <a:t>up to</a:t>
            </a:r>
            <a:r>
              <a:rPr lang="bg-BG" sz="3400" dirty="0"/>
              <a:t> 5 </a:t>
            </a:r>
            <a:r>
              <a:rPr lang="en-US" sz="3400" dirty="0"/>
              <a:t>responses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584" y="1400414"/>
            <a:ext cx="8156772" cy="515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836" y="87068"/>
            <a:ext cx="9997440" cy="780440"/>
          </a:xfrm>
        </p:spPr>
        <p:txBody>
          <a:bodyPr>
            <a:normAutofit/>
          </a:bodyPr>
          <a:lstStyle/>
          <a:p>
            <a:r>
              <a:rPr lang="en-US" sz="3400" dirty="0"/>
              <a:t>Main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492" y="937846"/>
            <a:ext cx="10515601" cy="5920154"/>
          </a:xfrm>
        </p:spPr>
        <p:txBody>
          <a:bodyPr>
            <a:noAutofit/>
          </a:bodyPr>
          <a:lstStyle/>
          <a:p>
            <a:pPr algn="just"/>
            <a:r>
              <a:rPr lang="en-US" sz="2200" dirty="0"/>
              <a:t>Strong support of the </a:t>
            </a:r>
            <a:r>
              <a:rPr lang="en-US" sz="2200" dirty="0">
                <a:solidFill>
                  <a:srgbClr val="FF0000"/>
                </a:solidFill>
              </a:rPr>
              <a:t>financial </a:t>
            </a:r>
            <a:r>
              <a:rPr lang="en-US" sz="2200" dirty="0" smtClean="0">
                <a:solidFill>
                  <a:srgbClr val="FF0000"/>
                </a:solidFill>
              </a:rPr>
              <a:t>measures </a:t>
            </a:r>
            <a:r>
              <a:rPr lang="en-US" sz="2200" dirty="0" smtClean="0"/>
              <a:t>for </a:t>
            </a:r>
            <a:r>
              <a:rPr lang="en-US" sz="2200" dirty="0"/>
              <a:t>families and children;</a:t>
            </a:r>
            <a:endParaRPr lang="bg-BG" sz="2200" dirty="0"/>
          </a:p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Increase </a:t>
            </a:r>
            <a:r>
              <a:rPr lang="en-US" sz="2200" dirty="0">
                <a:solidFill>
                  <a:srgbClr val="FF0000"/>
                </a:solidFill>
              </a:rPr>
              <a:t>of the child benefits</a:t>
            </a:r>
            <a:r>
              <a:rPr lang="en-US" sz="2200" dirty="0"/>
              <a:t> and introduction of </a:t>
            </a:r>
            <a:r>
              <a:rPr lang="en-US" sz="2200" dirty="0">
                <a:solidFill>
                  <a:srgbClr val="FF0000"/>
                </a:solidFill>
              </a:rPr>
              <a:t>universal coverage </a:t>
            </a:r>
            <a:r>
              <a:rPr lang="en-US" sz="2200" dirty="0"/>
              <a:t>of the payments regardless of family </a:t>
            </a:r>
            <a:r>
              <a:rPr lang="en-US" sz="2200" dirty="0" smtClean="0"/>
              <a:t>income.</a:t>
            </a:r>
          </a:p>
          <a:p>
            <a:pPr marL="82296" indent="0" algn="just">
              <a:buNone/>
            </a:pPr>
            <a:endParaRPr lang="bg-BG" sz="2200" dirty="0"/>
          </a:p>
          <a:p>
            <a:pPr algn="just"/>
            <a:r>
              <a:rPr lang="en-US" sz="2200" dirty="0"/>
              <a:t>Strong preferences for </a:t>
            </a:r>
            <a:r>
              <a:rPr lang="en-US" sz="2200" dirty="0">
                <a:solidFill>
                  <a:srgbClr val="FF0000"/>
                </a:solidFill>
              </a:rPr>
              <a:t>available and high quality services</a:t>
            </a:r>
            <a:r>
              <a:rPr lang="en-US" sz="2200" dirty="0"/>
              <a:t> for families and children</a:t>
            </a:r>
            <a:r>
              <a:rPr lang="bg-BG" sz="2200" dirty="0"/>
              <a:t>:</a:t>
            </a:r>
          </a:p>
          <a:p>
            <a:pPr lvl="1" algn="just"/>
            <a:r>
              <a:rPr lang="en-US" sz="1800" dirty="0" smtClean="0"/>
              <a:t>High </a:t>
            </a:r>
            <a:r>
              <a:rPr lang="en-US" sz="1800" dirty="0"/>
              <a:t>quality and free of charge education in pre/schools</a:t>
            </a:r>
            <a:r>
              <a:rPr lang="bg-BG" sz="1800" dirty="0"/>
              <a:t>;</a:t>
            </a:r>
            <a:endParaRPr lang="en-US" sz="1800" dirty="0"/>
          </a:p>
          <a:p>
            <a:pPr lvl="1" algn="just"/>
            <a:r>
              <a:rPr lang="en-US" sz="1800" dirty="0"/>
              <a:t>Available and high quality health care </a:t>
            </a:r>
            <a:r>
              <a:rPr lang="bg-BG" sz="1800" dirty="0"/>
              <a:t>– </a:t>
            </a:r>
            <a:r>
              <a:rPr lang="en-US" sz="1800" dirty="0"/>
              <a:t>more referrals for (specialized) medical checkups and free of charge medicines for children</a:t>
            </a:r>
            <a:r>
              <a:rPr lang="bg-BG" sz="1800" dirty="0"/>
              <a:t>;</a:t>
            </a:r>
            <a:endParaRPr lang="en-US" sz="1800" dirty="0"/>
          </a:p>
          <a:p>
            <a:pPr lvl="1" algn="just"/>
            <a:r>
              <a:rPr lang="en-US" sz="1800" dirty="0"/>
              <a:t>Flexible working time for parents with small children</a:t>
            </a:r>
            <a:r>
              <a:rPr lang="bg-BG" sz="1800" dirty="0"/>
              <a:t>;</a:t>
            </a:r>
            <a:endParaRPr lang="en-US" sz="1800" dirty="0"/>
          </a:p>
          <a:p>
            <a:pPr lvl="1" algn="just"/>
            <a:r>
              <a:rPr lang="en-US" sz="1800" dirty="0"/>
              <a:t>Guaranteed access to crèches and kindergartens for all children;</a:t>
            </a:r>
          </a:p>
          <a:p>
            <a:pPr lvl="1" algn="just"/>
            <a:r>
              <a:rPr lang="en-US" sz="1800" dirty="0"/>
              <a:t>Tax reduction dependent on the number of children in family</a:t>
            </a:r>
            <a:r>
              <a:rPr lang="bg-BG" sz="1800" dirty="0"/>
              <a:t>;</a:t>
            </a:r>
            <a:endParaRPr lang="en-US" sz="1800" dirty="0"/>
          </a:p>
          <a:p>
            <a:pPr lvl="1" algn="just"/>
            <a:r>
              <a:rPr lang="en-US" sz="1800" dirty="0"/>
              <a:t>Access to alternative childcare services - </a:t>
            </a:r>
            <a:r>
              <a:rPr lang="ru-RU" sz="1800" dirty="0"/>
              <a:t>(</a:t>
            </a:r>
            <a:r>
              <a:rPr lang="en-US" sz="1800" dirty="0"/>
              <a:t>babysitters and babysitting cooperatives</a:t>
            </a:r>
            <a:r>
              <a:rPr lang="ru-RU" sz="1800" dirty="0"/>
              <a:t>) ;</a:t>
            </a:r>
            <a:endParaRPr lang="en-US" sz="1800" dirty="0"/>
          </a:p>
          <a:p>
            <a:pPr lvl="1" algn="just"/>
            <a:r>
              <a:rPr lang="en-US" sz="1800" dirty="0"/>
              <a:t>Support for child adoption and foster care</a:t>
            </a:r>
            <a:r>
              <a:rPr lang="bg-BG" sz="1800" dirty="0"/>
              <a:t>. </a:t>
            </a:r>
            <a:endParaRPr lang="ru-RU" sz="1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941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945" y="0"/>
            <a:ext cx="999744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Social differences in the attitudes towards family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50" y="1037492"/>
            <a:ext cx="10406811" cy="5339861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Strong differences in the attitudes towards family policy by education, place of residence and </a:t>
            </a:r>
            <a:r>
              <a:rPr lang="en-US" sz="2200" dirty="0" smtClean="0"/>
              <a:t>income:</a:t>
            </a:r>
            <a:endParaRPr lang="bg-BG" sz="2200" dirty="0"/>
          </a:p>
          <a:p>
            <a:pPr algn="just"/>
            <a:endParaRPr lang="bg-BG" sz="2200" dirty="0"/>
          </a:p>
          <a:p>
            <a:pPr lvl="1" algn="just"/>
            <a:r>
              <a:rPr lang="en-US" sz="1800" dirty="0"/>
              <a:t>People living in the capital of Sofia or the big cities; with high education and income higher than the average for the country have stronger preferences towards measures of high quality services for children and families and flexible working time</a:t>
            </a:r>
            <a:r>
              <a:rPr lang="bg-BG" sz="1800" dirty="0"/>
              <a:t>. </a:t>
            </a:r>
          </a:p>
          <a:p>
            <a:pPr marL="384048" lvl="1" indent="0" algn="just">
              <a:buNone/>
            </a:pPr>
            <a:endParaRPr lang="bg-BG" sz="1800" dirty="0"/>
          </a:p>
          <a:p>
            <a:pPr lvl="1" algn="just"/>
            <a:r>
              <a:rPr lang="en-US" sz="1800" dirty="0"/>
              <a:t>People living in the small residential places, with lower education and lower income give priority to the financial state support – higher child benefits and increased state financial support for education and healthcare for children.  </a:t>
            </a:r>
            <a:endParaRPr lang="bg-BG" sz="1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43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513" y="2239108"/>
            <a:ext cx="9997440" cy="4009292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236" y="0"/>
            <a:ext cx="999744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Demographic Challenges </a:t>
            </a:r>
            <a:r>
              <a:rPr lang="en-US" sz="3400" dirty="0" smtClean="0"/>
              <a:t>&amp; Family </a:t>
            </a:r>
            <a:r>
              <a:rPr lang="en-US" sz="3400" dirty="0"/>
              <a:t>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385" y="1436914"/>
            <a:ext cx="10316307" cy="474004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Demographic challenges: low birth rates, ageing populations,</a:t>
            </a:r>
            <a:r>
              <a:rPr lang="bg-BG" sz="2400" dirty="0"/>
              <a:t> </a:t>
            </a:r>
            <a:r>
              <a:rPr lang="en-US" sz="2400" dirty="0"/>
              <a:t>ageing labor force, diversity of living arrangements, including family diversity, economic hardships and increasing social </a:t>
            </a:r>
            <a:r>
              <a:rPr lang="en-US" sz="2400" dirty="0" smtClean="0"/>
              <a:t>inequalities;</a:t>
            </a:r>
          </a:p>
          <a:p>
            <a:pPr algn="just"/>
            <a:endParaRPr lang="bg-BG" sz="2400" dirty="0"/>
          </a:p>
          <a:p>
            <a:pPr algn="just"/>
            <a:r>
              <a:rPr lang="en-US" sz="2400" dirty="0" smtClean="0"/>
              <a:t>Family policy - set of financial benefits  (cash and in-kind) and services (health, educational and social)</a:t>
            </a:r>
            <a:r>
              <a:rPr lang="en-US" sz="2400" dirty="0"/>
              <a:t> to improving family functioning and grounding </a:t>
            </a:r>
            <a:r>
              <a:rPr lang="en-US" sz="2400" dirty="0" smtClean="0"/>
              <a:t>child-rearing;</a:t>
            </a:r>
          </a:p>
          <a:p>
            <a:pPr marL="82296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Basic principles of family policy: </a:t>
            </a:r>
            <a:endParaRPr lang="bg-BG" sz="24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family and children’s needs; </a:t>
            </a:r>
            <a:endParaRPr lang="bg-BG" sz="20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children’s rights (best interest of children) and a right of</a:t>
            </a:r>
            <a:r>
              <a:rPr lang="bg-BG" sz="2000" dirty="0" smtClean="0"/>
              <a:t> </a:t>
            </a:r>
            <a:r>
              <a:rPr lang="en-US" sz="2000" dirty="0" smtClean="0"/>
              <a:t>family life’ inviolability.</a:t>
            </a:r>
            <a:endParaRPr lang="bg-BG" sz="2000" dirty="0" smtClean="0"/>
          </a:p>
          <a:p>
            <a:pPr lvl="1" algn="just"/>
            <a:endParaRPr lang="en-US" sz="20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8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452" y="0"/>
            <a:ext cx="999744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Values and Priorities of Family Policy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938" y="1447800"/>
            <a:ext cx="10469646" cy="4800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Family policy – a balance between private and public aspects of family life</a:t>
            </a:r>
            <a:r>
              <a:rPr lang="en-US" sz="2400" dirty="0">
                <a:sym typeface="Wingdings" panose="05000000000000000000" pitchFamily="2" charset="2"/>
              </a:rPr>
              <a:t> SUPPORT to Families, NOT </a:t>
            </a:r>
            <a:r>
              <a:rPr lang="en-US" sz="2400" dirty="0" smtClean="0">
                <a:sym typeface="Wingdings" panose="05000000000000000000" pitchFamily="2" charset="2"/>
              </a:rPr>
              <a:t>intrusion; the key concept – TRUST;</a:t>
            </a:r>
          </a:p>
          <a:p>
            <a:pPr marL="82296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Positive </a:t>
            </a:r>
            <a:r>
              <a:rPr lang="en-US" sz="2400" dirty="0"/>
              <a:t>parenting: </a:t>
            </a:r>
            <a:r>
              <a:rPr lang="en-US" sz="2400" dirty="0" smtClean="0"/>
              <a:t>parental </a:t>
            </a:r>
            <a:r>
              <a:rPr lang="en-US" sz="2400" dirty="0" err="1"/>
              <a:t>behaviour</a:t>
            </a:r>
            <a:r>
              <a:rPr lang="en-US" sz="2400" dirty="0"/>
              <a:t> based on the best interests of the child that </a:t>
            </a:r>
            <a:r>
              <a:rPr lang="en-US" sz="2400" dirty="0" smtClean="0"/>
              <a:t>is nurturing</a:t>
            </a:r>
            <a:r>
              <a:rPr lang="en-US" sz="2400" dirty="0"/>
              <a:t>, empowering, non-violent and provides recognition and guidance which </a:t>
            </a:r>
            <a:r>
              <a:rPr lang="en-US" sz="2400" dirty="0" smtClean="0"/>
              <a:t>involves setting </a:t>
            </a:r>
            <a:r>
              <a:rPr lang="en-US" sz="2400" dirty="0"/>
              <a:t>of boundaries to enable the full development of the </a:t>
            </a:r>
            <a:r>
              <a:rPr lang="en-US" sz="2400" dirty="0" smtClean="0"/>
              <a:t>child</a:t>
            </a:r>
            <a:r>
              <a:rPr lang="en-US" sz="2400" dirty="0"/>
              <a:t> </a:t>
            </a:r>
            <a:r>
              <a:rPr lang="en-US" sz="2400" dirty="0" smtClean="0"/>
              <a:t>(Council </a:t>
            </a:r>
            <a:r>
              <a:rPr lang="en-US" sz="2400" dirty="0"/>
              <a:t>of Europe, </a:t>
            </a:r>
            <a:r>
              <a:rPr lang="en-US" sz="2400" dirty="0" smtClean="0"/>
              <a:t>Rec 2006</a:t>
            </a:r>
            <a:r>
              <a:rPr lang="en-US" sz="2400" dirty="0"/>
              <a:t>; </a:t>
            </a:r>
            <a:r>
              <a:rPr lang="en-US" sz="2400" dirty="0" smtClean="0"/>
              <a:t>Daly </a:t>
            </a:r>
            <a:r>
              <a:rPr lang="en-US" sz="2400" dirty="0"/>
              <a:t>and </a:t>
            </a:r>
            <a:r>
              <a:rPr lang="en-US" sz="2400" dirty="0" err="1"/>
              <a:t>Abela</a:t>
            </a:r>
            <a:r>
              <a:rPr lang="en-US" sz="2400" dirty="0"/>
              <a:t> et al 2007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5252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667" y="0"/>
            <a:ext cx="999744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Family policy and cultural norms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323" y="1447800"/>
            <a:ext cx="10528261" cy="48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Respondents </a:t>
            </a:r>
            <a:r>
              <a:rPr lang="en-US" dirty="0"/>
              <a:t>in Bulgaria are the most likely to stereotype based on </a:t>
            </a:r>
            <a:r>
              <a:rPr lang="en-US" dirty="0" smtClean="0"/>
              <a:t>gender (Eurobarometer 2017 ‘Gender Equality’)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Gender Equality Index BG (EIGE) - 2019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/>
              <a:t>Gender Equality Index BG (EIGE) - 2019</a:t>
            </a:r>
            <a:br>
              <a:rPr lang="en-US" sz="3800" dirty="0"/>
            </a:br>
            <a:r>
              <a:rPr lang="fr-FR" b="1" dirty="0"/>
              <a:t/>
            </a:r>
            <a:br>
              <a:rPr lang="fr-FR" b="1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722" y="926123"/>
            <a:ext cx="10768769" cy="536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7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077" y="154110"/>
            <a:ext cx="10515600" cy="877521"/>
          </a:xfrm>
        </p:spPr>
        <p:txBody>
          <a:bodyPr/>
          <a:lstStyle/>
          <a:p>
            <a:r>
              <a:rPr lang="en-US" dirty="0"/>
              <a:t>Gender Equality Index BG (EIGE) - 2019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170" y="901099"/>
            <a:ext cx="5992644" cy="22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01522"/>
            <a:ext cx="58674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8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790" y="0"/>
            <a:ext cx="999744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400" dirty="0" smtClean="0"/>
              <a:t>Family Policy: gaps and directions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323" y="1307123"/>
            <a:ext cx="10551707" cy="4800600"/>
          </a:xfrm>
        </p:spPr>
        <p:txBody>
          <a:bodyPr>
            <a:normAutofit/>
          </a:bodyPr>
          <a:lstStyle/>
          <a:p>
            <a:r>
              <a:rPr lang="en-US" sz="2200" dirty="0"/>
              <a:t>A</a:t>
            </a:r>
            <a:r>
              <a:rPr lang="en-US" sz="2200" dirty="0" smtClean="0"/>
              <a:t>lternative childcare services up to 3 years</a:t>
            </a:r>
          </a:p>
          <a:p>
            <a:r>
              <a:rPr lang="en-US" sz="2200" dirty="0"/>
              <a:t>P</a:t>
            </a:r>
            <a:r>
              <a:rPr lang="en-US" sz="2200" dirty="0" smtClean="0"/>
              <a:t>aid childcare services at home</a:t>
            </a:r>
            <a:endParaRPr lang="bg-BG" sz="2200" dirty="0" smtClean="0"/>
          </a:p>
          <a:p>
            <a:r>
              <a:rPr lang="en-US" sz="2200" dirty="0" smtClean="0"/>
              <a:t>Quality of childcare services</a:t>
            </a:r>
          </a:p>
          <a:p>
            <a:r>
              <a:rPr lang="en-US" sz="2200" dirty="0" smtClean="0"/>
              <a:t>Evaluation studies on the effects of programs and policy measures.</a:t>
            </a:r>
          </a:p>
          <a:p>
            <a:pPr marL="82296" indent="0">
              <a:buNone/>
            </a:pPr>
            <a:endParaRPr lang="en-US" sz="2200" dirty="0" smtClean="0"/>
          </a:p>
          <a:p>
            <a:pPr marL="342900" indent="-342900"/>
            <a:r>
              <a:rPr lang="en-US" sz="2200" dirty="0" smtClean="0"/>
              <a:t>Family </a:t>
            </a:r>
            <a:r>
              <a:rPr lang="en-US" sz="2200" dirty="0"/>
              <a:t>policy priorities according to socio-economic status of parents</a:t>
            </a:r>
            <a:r>
              <a:rPr lang="en-US" sz="2200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  </a:t>
            </a:r>
            <a:r>
              <a:rPr lang="en-US" sz="2200" dirty="0"/>
              <a:t>monetary benefits for low status families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  </a:t>
            </a:r>
            <a:r>
              <a:rPr lang="en-US" sz="2200" dirty="0" smtClean="0"/>
              <a:t>work-life </a:t>
            </a:r>
            <a:r>
              <a:rPr lang="en-US" sz="2200" dirty="0"/>
              <a:t>balance and quality of childcare services </a:t>
            </a:r>
            <a:endParaRPr lang="en-US" sz="2200" dirty="0" smtClean="0"/>
          </a:p>
          <a:p>
            <a:r>
              <a:rPr lang="en-US" sz="2200" dirty="0" smtClean="0"/>
              <a:t>Activating parents’ participation in institutions – working for parents</a:t>
            </a:r>
            <a:r>
              <a:rPr lang="en-US" sz="2200" dirty="0" smtClean="0">
                <a:sym typeface="Wingdings" panose="05000000000000000000" pitchFamily="2" charset="2"/>
              </a:rPr>
              <a:t></a:t>
            </a:r>
            <a:r>
              <a:rPr lang="en-US" sz="2200" dirty="0" smtClean="0"/>
              <a:t> working WITH parents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47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52" y="1318847"/>
            <a:ext cx="9997440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 smtClean="0"/>
              <a:t>Main </a:t>
            </a:r>
            <a:r>
              <a:rPr lang="en-US" dirty="0"/>
              <a:t>results from a national representative survey</a:t>
            </a:r>
            <a:br>
              <a:rPr lang="en-US" dirty="0"/>
            </a:br>
            <a:r>
              <a:rPr lang="en-US" dirty="0"/>
              <a:t>„Attitudes towards Fertility, Family Policy and Vulnerable Groups“ (2018)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498" y="98791"/>
            <a:ext cx="9997440" cy="792162"/>
          </a:xfrm>
        </p:spPr>
        <p:txBody>
          <a:bodyPr>
            <a:normAutofit/>
          </a:bodyPr>
          <a:lstStyle/>
          <a:p>
            <a:r>
              <a:rPr lang="en-US" sz="3400" dirty="0"/>
              <a:t>Description of the study: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898" y="1037493"/>
            <a:ext cx="10254410" cy="5246076"/>
          </a:xfrm>
        </p:spPr>
        <p:txBody>
          <a:bodyPr>
            <a:noAutofit/>
          </a:bodyPr>
          <a:lstStyle/>
          <a:p>
            <a:pPr algn="just"/>
            <a:r>
              <a:rPr lang="en-US" sz="2200" dirty="0"/>
              <a:t>The national representative survey „Attitudes towards Fertility, Family Policy and Vulnerable Groups“ conducted as part of the project “Measures to </a:t>
            </a:r>
            <a:r>
              <a:rPr lang="en-US" sz="2200" dirty="0" smtClean="0"/>
              <a:t>Cope with </a:t>
            </a:r>
            <a:r>
              <a:rPr lang="en-US" sz="2200" dirty="0"/>
              <a:t>the Demographic Crisis in Republic of Bulgaria” coordinated by IPHS at BAS (2017-2018) </a:t>
            </a:r>
            <a:endParaRPr lang="en-US" sz="2200" dirty="0" smtClean="0"/>
          </a:p>
          <a:p>
            <a:pPr algn="just"/>
            <a:endParaRPr lang="en-US" sz="2200" dirty="0" smtClean="0"/>
          </a:p>
          <a:p>
            <a:pPr algn="just"/>
            <a:r>
              <a:rPr lang="bg-BG" sz="2200" dirty="0"/>
              <a:t>1 506 </a:t>
            </a:r>
            <a:r>
              <a:rPr lang="en-US" sz="2200" dirty="0"/>
              <a:t>people at age 18-50 (women) and 18-55 (men) </a:t>
            </a:r>
            <a:r>
              <a:rPr lang="en-US" sz="2200" dirty="0" smtClean="0"/>
              <a:t>interviewed </a:t>
            </a:r>
            <a:r>
              <a:rPr lang="en-US" sz="2200" dirty="0"/>
              <a:t>in </a:t>
            </a:r>
            <a:r>
              <a:rPr lang="en-US" sz="2200" dirty="0" smtClean="0"/>
              <a:t>March-April </a:t>
            </a:r>
            <a:r>
              <a:rPr lang="en-US" sz="2200" dirty="0"/>
              <a:t>2018;</a:t>
            </a:r>
          </a:p>
          <a:p>
            <a:pPr marL="109728" indent="0" algn="just">
              <a:buNone/>
            </a:pPr>
            <a:endParaRPr lang="en-US" sz="2200" dirty="0"/>
          </a:p>
          <a:p>
            <a:pPr algn="just"/>
            <a:r>
              <a:rPr lang="en-US" sz="2200" b="1" dirty="0"/>
              <a:t>The main topics covered in the questionnaire</a:t>
            </a:r>
            <a:r>
              <a:rPr lang="bg-BG" sz="2200" dirty="0"/>
              <a:t>:</a:t>
            </a:r>
          </a:p>
          <a:p>
            <a:r>
              <a:rPr lang="en-US" sz="2200" dirty="0"/>
              <a:t>Reproductive behaviors, fertility intentions and union formation;</a:t>
            </a:r>
            <a:endParaRPr lang="bg-BG" sz="2200" dirty="0"/>
          </a:p>
          <a:p>
            <a:r>
              <a:rPr lang="en-US" sz="2200" dirty="0"/>
              <a:t>Values and norms related to family, parenthood and partnership;</a:t>
            </a:r>
            <a:endParaRPr lang="bg-BG" sz="2200" dirty="0"/>
          </a:p>
          <a:p>
            <a:r>
              <a:rPr lang="en-US" sz="2200" dirty="0"/>
              <a:t>Life-work balance</a:t>
            </a:r>
            <a:r>
              <a:rPr lang="bg-BG" sz="2200" dirty="0"/>
              <a:t>;</a:t>
            </a:r>
          </a:p>
          <a:p>
            <a:r>
              <a:rPr lang="en-US" sz="2200" b="1" dirty="0"/>
              <a:t>Attitudes towards policy measures for families and children</a:t>
            </a:r>
            <a:r>
              <a:rPr lang="bg-BG" sz="2200" dirty="0"/>
              <a:t>.</a:t>
            </a:r>
            <a:endParaRPr lang="en-US" sz="2200" dirty="0"/>
          </a:p>
          <a:p>
            <a:pPr algn="just"/>
            <a:endParaRPr lang="en-US" sz="2200" dirty="0"/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442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990</TotalTime>
  <Words>737</Words>
  <Application>Microsoft Office PowerPoint</Application>
  <PresentationFormat>Custom</PresentationFormat>
  <Paragraphs>72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Towards Evidence Based Policy in the Sphere of Families and Children in Bulgaria</vt:lpstr>
      <vt:lpstr>Demographic Challenges &amp; Family Policy </vt:lpstr>
      <vt:lpstr>Values and Priorities of Family Policy</vt:lpstr>
      <vt:lpstr>Family policy and cultural norms</vt:lpstr>
      <vt:lpstr>Gender Equality Index BG (EIGE) - 2019  </vt:lpstr>
      <vt:lpstr>Gender Equality Index BG (EIGE) - 2019</vt:lpstr>
      <vt:lpstr> Family Policy: gaps and directions</vt:lpstr>
      <vt:lpstr>PowerPoint Presentation</vt:lpstr>
      <vt:lpstr>Description of the study:</vt:lpstr>
      <vt:lpstr>Which policy measures could influence your decision to have (another) child? – up to 5 responses</vt:lpstr>
      <vt:lpstr>In your opinion, which services should the state guarantee for families and children? – up to 5 responses</vt:lpstr>
      <vt:lpstr>Main results</vt:lpstr>
      <vt:lpstr>Social differences in the attitudes towards family policy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family policy in support of children and families in Bulgaria and how this is affecting the labour market and the economic development</dc:title>
  <dc:creator>user</dc:creator>
  <cp:lastModifiedBy>Eli</cp:lastModifiedBy>
  <cp:revision>43</cp:revision>
  <dcterms:created xsi:type="dcterms:W3CDTF">2020-02-21T13:37:43Z</dcterms:created>
  <dcterms:modified xsi:type="dcterms:W3CDTF">2020-04-22T05:47:23Z</dcterms:modified>
</cp:coreProperties>
</file>